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41" r:id="rId4"/>
    <p:sldMasterId id="2147483753" r:id="rId5"/>
  </p:sldMasterIdLst>
  <p:notesMasterIdLst>
    <p:notesMasterId r:id="rId19"/>
  </p:notesMasterIdLst>
  <p:handoutMasterIdLst>
    <p:handoutMasterId r:id="rId20"/>
  </p:handoutMasterIdLst>
  <p:sldIdLst>
    <p:sldId id="358" r:id="rId6"/>
    <p:sldId id="396" r:id="rId7"/>
    <p:sldId id="389" r:id="rId8"/>
    <p:sldId id="380" r:id="rId9"/>
    <p:sldId id="399" r:id="rId10"/>
    <p:sldId id="397" r:id="rId11"/>
    <p:sldId id="398" r:id="rId12"/>
    <p:sldId id="393" r:id="rId13"/>
    <p:sldId id="376" r:id="rId14"/>
    <p:sldId id="388" r:id="rId15"/>
    <p:sldId id="386" r:id="rId16"/>
    <p:sldId id="377" r:id="rId17"/>
    <p:sldId id="366" r:id="rId18"/>
  </p:sldIdLst>
  <p:sldSz cx="12192000" cy="6858000"/>
  <p:notesSz cx="7010400" cy="9236075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624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'Arienzo, Alexa" initials="DA" lastIdx="16" clrIdx="0">
    <p:extLst>
      <p:ext uri="{19B8F6BF-5375-455C-9EA6-DF929625EA0E}">
        <p15:presenceInfo xmlns:p15="http://schemas.microsoft.com/office/powerpoint/2012/main" userId="D'Arienzo, Alexa" providerId="None"/>
      </p:ext>
    </p:extLst>
  </p:cmAuthor>
  <p:cmAuthor id="2" name="D'Arienzo, Alexa" initials="DA [2]" lastIdx="2" clrIdx="1">
    <p:extLst>
      <p:ext uri="{19B8F6BF-5375-455C-9EA6-DF929625EA0E}">
        <p15:presenceInfo xmlns:p15="http://schemas.microsoft.com/office/powerpoint/2012/main" userId="S-1-5-21-1600150946-976098915-2076119496-32058" providerId="AD"/>
      </p:ext>
    </p:extLst>
  </p:cmAuthor>
  <p:cmAuthor id="3" name="Weininger, David" initials="WD" lastIdx="7" clrIdx="2">
    <p:extLst>
      <p:ext uri="{19B8F6BF-5375-455C-9EA6-DF929625EA0E}">
        <p15:presenceInfo xmlns:p15="http://schemas.microsoft.com/office/powerpoint/2012/main" userId="S-1-5-21-1600150946-976098915-2076119496-32093" providerId="AD"/>
      </p:ext>
    </p:extLst>
  </p:cmAuthor>
  <p:cmAuthor id="4" name="Bulletproof" initials="BP" lastIdx="11" clrIdx="3">
    <p:extLst>
      <p:ext uri="{19B8F6BF-5375-455C-9EA6-DF929625EA0E}">
        <p15:presenceInfo xmlns:p15="http://schemas.microsoft.com/office/powerpoint/2012/main" userId="Bulletproof" providerId="None"/>
      </p:ext>
    </p:extLst>
  </p:cmAuthor>
  <p:cmAuthor id="5" name="George, Jake" initials="GJ" lastIdx="2" clrIdx="4">
    <p:extLst>
      <p:ext uri="{19B8F6BF-5375-455C-9EA6-DF929625EA0E}">
        <p15:presenceInfo xmlns:p15="http://schemas.microsoft.com/office/powerpoint/2012/main" userId="S-1-5-21-1600150946-976098915-2076119496-32958" providerId="AD"/>
      </p:ext>
    </p:extLst>
  </p:cmAuthor>
  <p:cmAuthor id="6" name="Munafo, Abbie" initials="MA" lastIdx="1" clrIdx="5">
    <p:extLst>
      <p:ext uri="{19B8F6BF-5375-455C-9EA6-DF929625EA0E}">
        <p15:presenceInfo xmlns:p15="http://schemas.microsoft.com/office/powerpoint/2012/main" userId="S-1-5-21-1600150946-976098915-2076119496-314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DB714"/>
    <a:srgbClr val="306A74"/>
    <a:srgbClr val="000000"/>
    <a:srgbClr val="002060"/>
    <a:srgbClr val="00ACB4"/>
    <a:srgbClr val="008F9E"/>
    <a:srgbClr val="DB5648"/>
    <a:srgbClr val="AEDDD8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86484" autoAdjust="0"/>
  </p:normalViewPr>
  <p:slideViewPr>
    <p:cSldViewPr snapToGrid="0">
      <p:cViewPr varScale="1">
        <p:scale>
          <a:sx n="116" d="100"/>
          <a:sy n="116" d="100"/>
        </p:scale>
        <p:origin x="120" y="120"/>
      </p:cViewPr>
      <p:guideLst>
        <p:guide orient="horz" pos="62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670" y="78"/>
      </p:cViewPr>
      <p:guideLst>
        <p:guide orient="horz" pos="2909"/>
        <p:guide pos="2208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8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254"/>
            <a:ext cx="3037840" cy="4628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3254"/>
            <a:ext cx="3037840" cy="4628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B883E-C9E9-4949-AB5D-9E44392E1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08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768EE1B-603F-4DA5-9E5A-E962D9AAF069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007EAE37-8389-4B79-AEDE-92E0D025AD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7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" y="557"/>
            <a:ext cx="12188892" cy="6856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7824" y="2043050"/>
            <a:ext cx="10552176" cy="1470025"/>
          </a:xfrm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77824" y="3605712"/>
            <a:ext cx="10552176" cy="624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5000"/>
              </a:lnSpc>
              <a:buNone/>
              <a:defRPr sz="1800" b="0">
                <a:solidFill>
                  <a:schemeClr val="accent1"/>
                </a:solidFill>
                <a:latin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7" name="Text Placeholder 6" descr="Presenter Name&#10;Presenter Title&#10;Month, Day, Year&#10;" title="Presente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877824" y="4847054"/>
            <a:ext cx="9908117" cy="2645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7824" y="5120640"/>
            <a:ext cx="9908117" cy="24845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800"/>
              </a:spcAft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877824" y="5577840"/>
            <a:ext cx="9908117" cy="230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</a:t>
            </a:r>
            <a:r>
              <a:rPr lang="en-US" dirty="0"/>
              <a:t>Day,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77825" y="6443928"/>
            <a:ext cx="10896599" cy="101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BOSTON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66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CHICAGO    DALLAS    DENVER    LOS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ANGELES    MENLO PARK    NEW YORK    SAN FRANCISCO    WASHINGTON, DC </a:t>
            </a:r>
            <a:r>
              <a:rPr lang="en-US" sz="660" baseline="0" dirty="0" smtClean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•   </a:t>
            </a:r>
            <a:r>
              <a:rPr lang="en-US" sz="660" baseline="0" dirty="0" smtClean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BEIJING   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•   BRUSSELS  • </a:t>
            </a:r>
            <a:r>
              <a:rPr lang="en-US" sz="660" baseline="0" dirty="0" smtClean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LONDON   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•   MONTREAL   •   </a:t>
            </a:r>
            <a:r>
              <a:rPr lang="en-US" sz="660" baseline="0" dirty="0" smtClean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PARIS</a:t>
            </a:r>
            <a:endParaRPr lang="en-US" sz="660" dirty="0">
              <a:solidFill>
                <a:srgbClr val="008F9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7824" y="2569757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1481" y="2569757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31957" y="2569757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615" y="2569757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7824" y="4151814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61481" y="4151814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mtClean="0"/>
              <a:t>Edit Master text styles</a:t>
            </a:r>
          </a:p>
          <a:p>
            <a:pPr marL="0" marR="0" lvl="1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31957" y="4151814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15615" y="4151814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mtClean="0"/>
              <a:t>Edit Master text styles</a:t>
            </a:r>
          </a:p>
          <a:p>
            <a:pPr marL="0" marR="0" lvl="1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2675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" y="557"/>
            <a:ext cx="12188892" cy="6856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7824" y="2043050"/>
            <a:ext cx="10552176" cy="1470025"/>
          </a:xfrm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77824" y="3605712"/>
            <a:ext cx="10552176" cy="624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7" name="Text Placeholder 6" descr="Presenter Name&#10;Presenter Title&#10;Month, Day, Year&#10;" title="Presente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877824" y="4847054"/>
            <a:ext cx="9908117" cy="2645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7824" y="5120640"/>
            <a:ext cx="9908117" cy="24845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800"/>
              </a:spcAft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877824" y="5577840"/>
            <a:ext cx="9908117" cy="230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</a:t>
            </a:r>
            <a:r>
              <a:rPr lang="en-US" dirty="0"/>
              <a:t>Day,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77825" y="6443928"/>
            <a:ext cx="10896599" cy="101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BOSTON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66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CHICAGO    DALLAS    DENVER    LOS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ANGELES    MENLO PARK    NEW YORK    SAN FRANCISCO    WASHINGTON, DC  •   BEIJING  •   BRUSSELS  •  LONDON  •   MONTREAL   •   PARIS</a:t>
            </a:r>
            <a:endParaRPr lang="en-US" sz="660" dirty="0">
              <a:solidFill>
                <a:srgbClr val="008F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0A3F1-D8D8-42F9-9534-68BFC474B8CA}"/>
              </a:ext>
            </a:extLst>
          </p:cNvPr>
          <p:cNvSpPr txBox="1"/>
          <p:nvPr userDrawn="1"/>
        </p:nvSpPr>
        <p:spPr bwMode="white">
          <a:xfrm>
            <a:off x="4346449" y="399866"/>
            <a:ext cx="2072640" cy="274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Place proportionate</a:t>
            </a:r>
            <a:r>
              <a:rPr lang="en-US" sz="90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90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co-brand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DB29B1-5259-442A-ABB1-250F3DB14A19}"/>
              </a:ext>
            </a:extLst>
          </p:cNvPr>
          <p:cNvCxnSpPr/>
          <p:nvPr userDrawn="1"/>
        </p:nvCxnSpPr>
        <p:spPr>
          <a:xfrm>
            <a:off x="4160761" y="399689"/>
            <a:ext cx="0" cy="269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4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36192" y="1973225"/>
            <a:ext cx="9893808" cy="4114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3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800" b="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 sz="1400"/>
            </a:lvl3pPr>
            <a:lvl4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 smtClean="0"/>
              <a:t>Agenda topic 1</a:t>
            </a:r>
          </a:p>
          <a:p>
            <a:pPr lvl="2"/>
            <a:r>
              <a:rPr lang="en-US" dirty="0" smtClean="0"/>
              <a:t>Topic 1 Subtopic</a:t>
            </a:r>
          </a:p>
          <a:p>
            <a:pPr lvl="2"/>
            <a:endParaRPr lang="en-US" dirty="0" smtClean="0"/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Agenda topic 2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Agenda topic 3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Agenda topic 4</a:t>
            </a:r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6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608320" y="422152"/>
            <a:ext cx="597408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145962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1920" y="2218414"/>
            <a:ext cx="11948160" cy="1916264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indent="-228594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2607236"/>
            <a:ext cx="10552176" cy="1371600"/>
          </a:xfrm>
        </p:spPr>
        <p:txBody>
          <a:bodyPr anchor="b" anchorCtr="0">
            <a:noAutofit/>
          </a:bodyPr>
          <a:lstStyle>
            <a:lvl1pPr algn="l">
              <a:defRPr sz="2800" b="1" i="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7824" y="4206754"/>
            <a:ext cx="10552176" cy="64008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AEE STIMULUS ECONOMIC ANALYSIS |  November 2020  |  Internal Use Only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608320" y="422152"/>
            <a:ext cx="597408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906669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77824" y="2286001"/>
            <a:ext cx="10552176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0069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AEE STIMULUS ECONOMIC ANALYSIS |  November 2020  |  Internal Use Only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608320" y="422152"/>
            <a:ext cx="597408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2717812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77824" y="2285277"/>
            <a:ext cx="499872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AEE STIMULUS ECONOMIC ANALYSIS |  November 2020  |  Internal Use Only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339840" y="2286000"/>
            <a:ext cx="509016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608320" y="422152"/>
            <a:ext cx="597408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75633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309360" y="2284214"/>
            <a:ext cx="51206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7824" y="6126480"/>
            <a:ext cx="1089660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AEE STIMULUS ECONOMIC ANALYSIS |  November 2020  |  Internal Use Only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608320" y="422152"/>
            <a:ext cx="597408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6E4-14F8-421D-BC6B-57912960D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2285277"/>
            <a:ext cx="499872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812199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7824" y="6126480"/>
            <a:ext cx="1060704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AEE STIMULUS ECONOMIC ANALYSIS |  November 2020  |  Internal Use Only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608320" y="422152"/>
            <a:ext cx="597408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B0CAA-7CCC-4CC7-8B01-E358D2F5578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77824" y="2286000"/>
            <a:ext cx="10558272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icon to add table, </a:t>
            </a: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2218372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77825" y="996696"/>
            <a:ext cx="1055979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5" y="1783080"/>
            <a:ext cx="1055979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AEE STIMULUS ECONOMIC ANALYSIS |  November 2020  |  Internal Use Only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608320" y="422152"/>
            <a:ext cx="597408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BFE7-F2FA-41EC-BEFF-4BAABB1326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77824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77C5E-B64E-4373-A440-61BB024F38D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11803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C8EDBD-52C8-4FC1-9FFA-54CBB31CEF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45780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2770786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3291840"/>
            <a:ext cx="10552176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AEE STIMULUS ECONOMIC ANALYSIS |  November 2020  |  Internal Use Only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608320" y="422152"/>
            <a:ext cx="597408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4297680"/>
            <a:ext cx="10552176" cy="91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40488" y="1973225"/>
            <a:ext cx="9889513" cy="4114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3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800" b="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 sz="1400"/>
            </a:lvl3pPr>
            <a:lvl4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 smtClean="0"/>
              <a:t>Agenda topic 1</a:t>
            </a:r>
          </a:p>
          <a:p>
            <a:pPr lvl="2"/>
            <a:r>
              <a:rPr lang="en-US" dirty="0" smtClean="0"/>
              <a:t>Topic 1 Subtopic</a:t>
            </a:r>
          </a:p>
          <a:p>
            <a:pPr lvl="2"/>
            <a:endParaRPr lang="en-US" dirty="0" smtClean="0"/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Agenda topic 2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Agenda topic 3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Agenda topic 4</a:t>
            </a:r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876301" y="996696"/>
            <a:ext cx="1055370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267546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Contac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AEE STIMULUS ECONOMIC ANALYSIS |  November 2020  |  Internal Use Only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608320" y="422152"/>
            <a:ext cx="597408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7824" y="2569757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1481" y="2569757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Edit Master text styles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31957" y="2569757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615" y="2569757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Edit Master text styles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7824" y="4151814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61481" y="4151814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31957" y="4151814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15615" y="4151814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67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4565" y="2218414"/>
            <a:ext cx="11948160" cy="1916264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indent="-228594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2607236"/>
            <a:ext cx="10552176" cy="1371600"/>
          </a:xfrm>
        </p:spPr>
        <p:txBody>
          <a:bodyPr anchor="b" anchorCtr="0">
            <a:noAutofit/>
          </a:bodyPr>
          <a:lstStyle>
            <a:lvl1pPr algn="l">
              <a:defRPr sz="2800" b="1" i="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7824" y="4206754"/>
            <a:ext cx="10552176" cy="6400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800" b="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32399293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77824" y="2286001"/>
            <a:ext cx="10552176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0069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39067649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77824" y="2285277"/>
            <a:ext cx="499872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339840" y="2286000"/>
            <a:ext cx="509016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182891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309360" y="2285277"/>
            <a:ext cx="51206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7824" y="6126480"/>
            <a:ext cx="1060704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6E4-14F8-421D-BC6B-57912960D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2286340"/>
            <a:ext cx="499872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08743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7824" y="6126480"/>
            <a:ext cx="1060704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13AE6-3F5A-45DF-9298-A60EECD734B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77825" y="2286000"/>
            <a:ext cx="1055370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icon to add table, </a:t>
            </a: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41143593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AEE STIMULUS ECONOMIC ANALYSIS |  November 2020  |  Internal Use Only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BFE7-F2FA-41EC-BEFF-4BAABB1326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77824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77C5E-B64E-4373-A440-61BB024F38D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11803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C8EDBD-52C8-4FC1-9FFA-54CBB31CEF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45780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267918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3291840"/>
            <a:ext cx="10552176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4297680"/>
            <a:ext cx="10552176" cy="91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91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3FDF0D-B2DF-4F23-A9D3-3EB9685C1F9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0868" cy="6857999"/>
          </a:xfrm>
          <a:prstGeom prst="rect">
            <a:avLst/>
          </a:prstGeom>
        </p:spPr>
      </p:pic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460737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77824" y="6448051"/>
            <a:ext cx="1054608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77825" y="996696"/>
            <a:ext cx="10545868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3359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44" r:id="rId2"/>
    <p:sldLayoutId id="2147483738" r:id="rId3"/>
    <p:sldLayoutId id="2147483743" r:id="rId4"/>
    <p:sldLayoutId id="2147483747" r:id="rId5"/>
    <p:sldLayoutId id="2147483750" r:id="rId6"/>
    <p:sldLayoutId id="2147483765" r:id="rId7"/>
    <p:sldLayoutId id="2147483752" r:id="rId8"/>
    <p:sldLayoutId id="2147483751" r:id="rId9"/>
    <p:sldLayoutId id="2147483749" r:id="rId10"/>
  </p:sldLayoutIdLst>
  <p:hf sldNum="0" hdr="0" dt="0"/>
  <p:txStyles>
    <p:titleStyle>
      <a:lvl1pPr algn="l" defTabSz="914377" rtl="0" eaLnBrk="1" latinLnBrk="0" hangingPunct="1">
        <a:spcBef>
          <a:spcPct val="0"/>
        </a:spcBef>
        <a:buNone/>
        <a:defRPr sz="2400" b="1" kern="0" baseline="0">
          <a:solidFill>
            <a:schemeClr val="bg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0"/>
        </a:spcBef>
        <a:spcAft>
          <a:spcPts val="400"/>
        </a:spcAft>
        <a:buClr>
          <a:srgbClr val="003E7E"/>
        </a:buClr>
        <a:buFont typeface="Wingdings" pitchFamily="2" charset="2"/>
        <a:buNone/>
        <a:defRPr sz="16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69858" indent="-169858" algn="l" defTabSz="914377" rtl="0" eaLnBrk="1" latinLnBrk="0" hangingPunct="1">
        <a:lnSpc>
          <a:spcPct val="95000"/>
        </a:lnSpc>
        <a:spcBef>
          <a:spcPts val="400"/>
        </a:spcBef>
        <a:spcAft>
          <a:spcPts val="500"/>
        </a:spcAft>
        <a:buClr>
          <a:schemeClr val="accent2"/>
        </a:buClr>
        <a:buSzPct val="100000"/>
        <a:buFont typeface="Wingdings" pitchFamily="2" charset="2"/>
        <a:buChar char="§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342891" indent="-115885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100000"/>
        <a:buFont typeface="Arial" pitchFamily="34" charset="0"/>
        <a:buChar char="̵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512750" indent="-111123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628635" indent="-57149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̵"/>
        <a:defRPr sz="9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4" pos="72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" y="560"/>
            <a:ext cx="12188892" cy="6856887"/>
          </a:xfrm>
          <a:prstGeom prst="rect">
            <a:avLst/>
          </a:prstGeom>
        </p:spPr>
      </p:pic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460737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77824" y="6448051"/>
            <a:ext cx="1054608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27480-944D-45AA-987E-D5D8F0B3AEC8}"/>
              </a:ext>
            </a:extLst>
          </p:cNvPr>
          <p:cNvSpPr txBox="1"/>
          <p:nvPr userDrawn="1"/>
        </p:nvSpPr>
        <p:spPr bwMode="white">
          <a:xfrm>
            <a:off x="3891924" y="399866"/>
            <a:ext cx="2072640" cy="274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Place proportionate</a:t>
            </a:r>
            <a:r>
              <a:rPr lang="en-US" sz="90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90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co-brand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54CC61-4C2E-4C15-B5AA-FAFEC6A6D61D}"/>
              </a:ext>
            </a:extLst>
          </p:cNvPr>
          <p:cNvCxnSpPr/>
          <p:nvPr userDrawn="1"/>
        </p:nvCxnSpPr>
        <p:spPr>
          <a:xfrm>
            <a:off x="3706236" y="399689"/>
            <a:ext cx="0" cy="269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15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7" r:id="rId2"/>
    <p:sldLayoutId id="2147483755" r:id="rId3"/>
    <p:sldLayoutId id="2147483756" r:id="rId4"/>
    <p:sldLayoutId id="2147483760" r:id="rId5"/>
    <p:sldLayoutId id="2147483762" r:id="rId6"/>
    <p:sldLayoutId id="2147483759" r:id="rId7"/>
    <p:sldLayoutId id="2147483761" r:id="rId8"/>
    <p:sldLayoutId id="2147483763" r:id="rId9"/>
    <p:sldLayoutId id="2147483764" r:id="rId10"/>
  </p:sldLayoutIdLst>
  <p:hf sldNum="0" hdr="0" dt="0"/>
  <p:txStyles>
    <p:titleStyle>
      <a:lvl1pPr algn="l" defTabSz="914377" rtl="0" eaLnBrk="1" latinLnBrk="0" hangingPunct="1">
        <a:spcBef>
          <a:spcPct val="0"/>
        </a:spcBef>
        <a:buNone/>
        <a:defRPr sz="2400" b="1" kern="0" baseline="0">
          <a:solidFill>
            <a:schemeClr val="bg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0"/>
        </a:spcBef>
        <a:spcAft>
          <a:spcPts val="400"/>
        </a:spcAft>
        <a:buClr>
          <a:srgbClr val="003E7E"/>
        </a:buClr>
        <a:buFont typeface="Wingdings" pitchFamily="2" charset="2"/>
        <a:buNone/>
        <a:defRPr sz="16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69858" indent="-169858" algn="l" defTabSz="914377" rtl="0" eaLnBrk="1" latinLnBrk="0" hangingPunct="1">
        <a:lnSpc>
          <a:spcPct val="95000"/>
        </a:lnSpc>
        <a:spcBef>
          <a:spcPts val="400"/>
        </a:spcBef>
        <a:spcAft>
          <a:spcPts val="500"/>
        </a:spcAft>
        <a:buClr>
          <a:schemeClr val="accent2"/>
        </a:buClr>
        <a:buSzPct val="100000"/>
        <a:buFont typeface="Wingdings" pitchFamily="2" charset="2"/>
        <a:buChar char="§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342891" indent="-115885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100000"/>
        <a:buFont typeface="Arial" pitchFamily="34" charset="0"/>
        <a:buChar char="̵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512750" indent="-111123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628635" indent="-57149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̵"/>
        <a:defRPr sz="9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4" pos="7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532A4C-8F05-4FE1-AD95-10F48D773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368" y="1791051"/>
            <a:ext cx="7914132" cy="1168050"/>
          </a:xfrm>
          <a:noFill/>
        </p:spPr>
        <p:txBody>
          <a:bodyPr/>
          <a:lstStyle/>
          <a:p>
            <a:r>
              <a:rPr lang="en-US" sz="3500" dirty="0" smtClean="0"/>
              <a:t>Carbon Pricing</a:t>
            </a:r>
            <a:endParaRPr lang="en-US" sz="35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828716-EA33-4918-B434-8FF026638E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82368" y="4812275"/>
            <a:ext cx="7431088" cy="2301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b="1" dirty="0" smtClean="0"/>
              <a:t>Paul J. Hibbard</a:t>
            </a:r>
          </a:p>
          <a:p>
            <a:r>
              <a:rPr lang="en-US" dirty="0" smtClean="0"/>
              <a:t>New England Restructuring Roundtable</a:t>
            </a:r>
          </a:p>
          <a:p>
            <a:r>
              <a:rPr lang="en-US" dirty="0" smtClean="0"/>
              <a:t>December 2020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82368" y="3261574"/>
            <a:ext cx="4370832" cy="624114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This is the way</a:t>
            </a:r>
            <a:endParaRPr lang="en-U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93636" y="2109152"/>
            <a:ext cx="3021433" cy="4114799"/>
          </a:xfrm>
        </p:spPr>
        <p:txBody>
          <a:bodyPr/>
          <a:lstStyle/>
          <a:p>
            <a:r>
              <a:rPr lang="en-US" dirty="0" smtClean="0"/>
              <a:t>Impact on system ramping requirements significant</a:t>
            </a:r>
          </a:p>
          <a:p>
            <a:r>
              <a:rPr lang="en-US" dirty="0" smtClean="0"/>
              <a:t>Flexible resources needed</a:t>
            </a:r>
          </a:p>
          <a:p>
            <a:r>
              <a:rPr lang="en-US" dirty="0" smtClean="0"/>
              <a:t>For at least 15 years, continued use of gas CC to manage net load variability would not delay linear progress to GHG targets (with electrification), while supporting reliable transition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69" y="725749"/>
            <a:ext cx="8365105" cy="5274097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93636" y="979895"/>
            <a:ext cx="3160712" cy="905152"/>
          </a:xfrm>
        </p:spPr>
        <p:txBody>
          <a:bodyPr/>
          <a:lstStyle/>
          <a:p>
            <a:r>
              <a:rPr lang="en-US" dirty="0" smtClean="0"/>
              <a:t>Flexible Resources Remain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0194" y="2222205"/>
            <a:ext cx="3049183" cy="3538273"/>
          </a:xfrm>
        </p:spPr>
        <p:txBody>
          <a:bodyPr/>
          <a:lstStyle/>
          <a:p>
            <a:r>
              <a:rPr lang="en-US" dirty="0" smtClean="0"/>
              <a:t>Considering energy costs only (gasoline, heating fuel, electricity), price impacts appear manageable</a:t>
            </a:r>
          </a:p>
          <a:p>
            <a:r>
              <a:rPr lang="en-US" dirty="0" smtClean="0"/>
              <a:t>C price revenues </a:t>
            </a:r>
            <a:r>
              <a:rPr lang="en-US" i="1" dirty="0" smtClean="0"/>
              <a:t>could</a:t>
            </a:r>
            <a:r>
              <a:rPr lang="en-US" dirty="0" smtClean="0"/>
              <a:t> be used to mitigate incremental investments over a managed transition (EVs, heat pumps)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126" y="976615"/>
            <a:ext cx="7688962" cy="4762835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34102" y="1171281"/>
            <a:ext cx="3160712" cy="905152"/>
          </a:xfrm>
        </p:spPr>
        <p:txBody>
          <a:bodyPr/>
          <a:lstStyle/>
          <a:p>
            <a:r>
              <a:rPr lang="en-US" dirty="0" smtClean="0"/>
              <a:t>Energy Costs Reflect Inter-Sectoral Tradeoffs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8394" y="777409"/>
            <a:ext cx="7915275" cy="453277"/>
          </a:xfrm>
        </p:spPr>
        <p:txBody>
          <a:bodyPr/>
          <a:lstStyle/>
          <a:p>
            <a:r>
              <a:rPr lang="en-US" dirty="0" smtClean="0"/>
              <a:t>The Pathway Matters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1789" y="1318435"/>
            <a:ext cx="9713932" cy="4618412"/>
          </a:xfrm>
        </p:spPr>
        <p:txBody>
          <a:bodyPr/>
          <a:lstStyle/>
          <a:p>
            <a:r>
              <a:rPr lang="en-US" sz="2000" dirty="0" smtClean="0"/>
              <a:t>The destination is known (…more or less) </a:t>
            </a:r>
            <a:endParaRPr lang="en-US" dirty="0"/>
          </a:p>
          <a:p>
            <a:pPr marL="460375" lvl="2" indent="-114300"/>
            <a:r>
              <a:rPr lang="en-US" sz="1800" dirty="0" smtClean="0"/>
              <a:t>2040 – 2050</a:t>
            </a:r>
          </a:p>
          <a:p>
            <a:pPr marL="460375" lvl="2" indent="-114300"/>
            <a:r>
              <a:rPr lang="en-US" sz="1800" dirty="0" smtClean="0"/>
              <a:t>GHG emissions ~ 80% - 100% less than now</a:t>
            </a:r>
          </a:p>
          <a:p>
            <a:pPr marL="460375" lvl="2" indent="-114300"/>
            <a:r>
              <a:rPr lang="en-US" sz="1800" dirty="0"/>
              <a:t>A</a:t>
            </a:r>
            <a:r>
              <a:rPr lang="en-US" sz="1800" dirty="0" smtClean="0"/>
              <a:t>cross all sectors of the economy</a:t>
            </a:r>
          </a:p>
          <a:p>
            <a:pPr lvl="0">
              <a:buClr>
                <a:srgbClr val="A39161"/>
              </a:buClr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39161"/>
              </a:buClr>
            </a:pPr>
            <a:r>
              <a:rPr lang="en-US" sz="2000" dirty="0" smtClean="0">
                <a:solidFill>
                  <a:srgbClr val="000000"/>
                </a:solidFill>
              </a:rPr>
              <a:t>A random walk to compliance is not an option</a:t>
            </a:r>
          </a:p>
          <a:p>
            <a:pPr marL="460375" lvl="2" indent="-114300"/>
            <a:r>
              <a:rPr lang="en-US" sz="1800" dirty="0" smtClean="0"/>
              <a:t>States are being proactive, evaluating long-term pathways</a:t>
            </a:r>
          </a:p>
          <a:p>
            <a:pPr marL="460375" lvl="2" indent="-114300"/>
            <a:r>
              <a:rPr lang="en-US" sz="1800" dirty="0" smtClean="0"/>
              <a:t>Risk: </a:t>
            </a:r>
            <a:r>
              <a:rPr lang="en-US" sz="1800" i="1" dirty="0" smtClean="0"/>
              <a:t>increasingly</a:t>
            </a:r>
            <a:r>
              <a:rPr lang="en-US" sz="1800" dirty="0" smtClean="0"/>
              <a:t> difficult to forecast beyond 5-10 years</a:t>
            </a:r>
          </a:p>
          <a:p>
            <a:pPr marL="630234" lvl="3" indent="-114300"/>
            <a:r>
              <a:rPr lang="en-US" sz="1451" dirty="0" smtClean="0"/>
              <a:t>Emerging technologies in all sectors (H, RNG, storage, OSW, EVs, heat pumps…)</a:t>
            </a:r>
          </a:p>
          <a:p>
            <a:pPr marL="630234" lvl="3" indent="-114300"/>
            <a:r>
              <a:rPr lang="en-US" sz="1451" dirty="0" smtClean="0"/>
              <a:t>Accelerating changes in cost factors, operational capabilities; breakthroughs possible</a:t>
            </a:r>
          </a:p>
          <a:p>
            <a:pPr marL="630234" lvl="3" indent="-114300"/>
            <a:r>
              <a:rPr lang="en-US" sz="1451" dirty="0" smtClean="0"/>
              <a:t>Unpredictable economic and behavioral factors will strongly influence the nature and pace of change</a:t>
            </a:r>
          </a:p>
          <a:p>
            <a:pPr marL="460375" lvl="2" indent="-114300"/>
            <a:r>
              <a:rPr lang="en-US" sz="1800" dirty="0" smtClean="0"/>
              <a:t>Resource-specific policies and investments today will soon look outdated</a:t>
            </a:r>
          </a:p>
          <a:p>
            <a:pPr marL="460375" lvl="2" indent="-114300"/>
            <a:r>
              <a:rPr lang="en-US" sz="1800" dirty="0" smtClean="0"/>
              <a:t>All will be affected by the transition – consumers, businesses, shareholders</a:t>
            </a:r>
          </a:p>
          <a:p>
            <a:pPr marL="346075" lvl="2" indent="0">
              <a:buNone/>
            </a:pPr>
            <a:endParaRPr lang="en-US" sz="2200" dirty="0" smtClean="0"/>
          </a:p>
          <a:p>
            <a:pPr lvl="0">
              <a:buClr>
                <a:srgbClr val="A39161"/>
              </a:buClr>
            </a:pPr>
            <a:r>
              <a:rPr lang="en-US" sz="2000" dirty="0" smtClean="0">
                <a:solidFill>
                  <a:srgbClr val="000000"/>
                </a:solidFill>
              </a:rPr>
              <a:t>All-sector carbon pricing can simplify and rationalize the path forward</a:t>
            </a:r>
          </a:p>
          <a:p>
            <a:pPr lvl="2">
              <a:buClr>
                <a:srgbClr val="A39161"/>
              </a:buClr>
            </a:pPr>
            <a:r>
              <a:rPr lang="en-US" sz="1600" i="1" dirty="0" smtClean="0">
                <a:solidFill>
                  <a:srgbClr val="000000"/>
                </a:solidFill>
              </a:rPr>
              <a:t>This is the way</a:t>
            </a:r>
            <a:endParaRPr lang="en-US" sz="1600" i="1" dirty="0">
              <a:solidFill>
                <a:srgbClr val="000000"/>
              </a:solidFill>
            </a:endParaRPr>
          </a:p>
          <a:p>
            <a:pPr marL="346075" lvl="2" indent="0">
              <a:buNone/>
            </a:pPr>
            <a:endParaRPr 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927" y="299424"/>
            <a:ext cx="2987299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</a:rPr>
              <a:t>Paul J. Hibbard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2182368" y="4123506"/>
            <a:ext cx="7914132" cy="914400"/>
          </a:xfrm>
        </p:spPr>
        <p:txBody>
          <a:bodyPr/>
          <a:lstStyle/>
          <a:p>
            <a:r>
              <a:rPr lang="en-US" sz="1600" b="1" dirty="0"/>
              <a:t>Principal</a:t>
            </a:r>
          </a:p>
          <a:p>
            <a:r>
              <a:rPr lang="en-US" sz="1600" dirty="0"/>
              <a:t>Analysis Group, Inc.</a:t>
            </a:r>
          </a:p>
          <a:p>
            <a:r>
              <a:rPr lang="en-US" sz="1600" dirty="0"/>
              <a:t>phibbard@analysisgroup.com</a:t>
            </a:r>
          </a:p>
          <a:p>
            <a:r>
              <a:rPr lang="en-US" sz="1600" dirty="0"/>
              <a:t>617.425.8171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254249" y="3677587"/>
            <a:ext cx="8086091" cy="160809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8861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8861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8861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8861D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kern="0" dirty="0">
                <a:solidFill>
                  <a:schemeClr val="tx1"/>
                </a:solidFill>
                <a:latin typeface="Arial"/>
              </a:rPr>
              <a:t/>
            </a:r>
            <a:br>
              <a:rPr lang="en-US" sz="2400" kern="0" dirty="0">
                <a:solidFill>
                  <a:schemeClr val="tx1"/>
                </a:solidFill>
                <a:latin typeface="Arial"/>
              </a:rPr>
            </a:br>
            <a:endParaRPr lang="en-US" sz="2400" kern="0" dirty="0">
              <a:solidFill>
                <a:schemeClr val="tx1"/>
              </a:solidFill>
              <a:latin typeface="Arial"/>
            </a:endParaRPr>
          </a:p>
          <a:p>
            <a:pPr>
              <a:defRPr/>
            </a:pPr>
            <a:r>
              <a:rPr lang="en-US" sz="2000" i="1" kern="0" dirty="0">
                <a:solidFill>
                  <a:schemeClr val="tx1"/>
                </a:solidFill>
                <a:latin typeface="Arial"/>
              </a:rPr>
              <a:t/>
            </a:r>
            <a:br>
              <a:rPr lang="en-US" sz="2000" i="1" kern="0" dirty="0">
                <a:solidFill>
                  <a:schemeClr val="tx1"/>
                </a:solidFill>
                <a:latin typeface="Arial"/>
              </a:rPr>
            </a:br>
            <a:endParaRPr lang="en-US" sz="1200" i="1" kern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0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40488" y="1973225"/>
            <a:ext cx="8315893" cy="4114799"/>
          </a:xfrm>
        </p:spPr>
        <p:txBody>
          <a:bodyPr/>
          <a:lstStyle/>
          <a:p>
            <a:r>
              <a:rPr lang="en-US" sz="2400" dirty="0" smtClean="0"/>
              <a:t>Various potential policy mechanisms in play</a:t>
            </a:r>
          </a:p>
          <a:p>
            <a:r>
              <a:rPr lang="en-US" sz="2400" dirty="0" smtClean="0"/>
              <a:t>Outcome could be one or a combo</a:t>
            </a:r>
          </a:p>
          <a:p>
            <a:r>
              <a:rPr lang="en-US" sz="2400" dirty="0" smtClean="0"/>
              <a:t>Some could apply universally (carbon pricing), others could be implemented on a sector-by-sector basis</a:t>
            </a:r>
          </a:p>
          <a:p>
            <a:r>
              <a:rPr lang="en-US" sz="2400" dirty="0" smtClean="0"/>
              <a:t>Focus on electricity - wholesale market design options and impact of broader carbon pricing on electricity markets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 Economy-Wide Decarbonization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5566" y="1607739"/>
            <a:ext cx="9942293" cy="4759326"/>
          </a:xfrm>
        </p:spPr>
        <p:txBody>
          <a:bodyPr/>
          <a:lstStyle/>
          <a:p>
            <a:pPr lvl="0">
              <a:buClr>
                <a:srgbClr val="A39161"/>
              </a:buClr>
            </a:pPr>
            <a:r>
              <a:rPr lang="en-US" sz="2000" i="1" dirty="0" smtClean="0">
                <a:solidFill>
                  <a:srgbClr val="000000"/>
                </a:solidFill>
              </a:rPr>
              <a:t>The </a:t>
            </a:r>
            <a:r>
              <a:rPr lang="en-US" sz="2000" i="1" dirty="0" smtClean="0">
                <a:solidFill>
                  <a:srgbClr val="000000"/>
                </a:solidFill>
              </a:rPr>
              <a:t>obvious </a:t>
            </a:r>
            <a:r>
              <a:rPr lang="en-US" sz="2000" dirty="0" smtClean="0">
                <a:solidFill>
                  <a:srgbClr val="000000"/>
                </a:solidFill>
              </a:rPr>
              <a:t>(conventional wisdom):  </a:t>
            </a:r>
            <a:r>
              <a:rPr lang="en-US" sz="2000" dirty="0" smtClean="0">
                <a:solidFill>
                  <a:srgbClr val="000000"/>
                </a:solidFill>
              </a:rPr>
              <a:t>carbon pricing at levels needed to meet mandates is not likely to become the primary basis for meeting New England state climate targets</a:t>
            </a:r>
          </a:p>
          <a:p>
            <a:pPr lvl="2">
              <a:buClr>
                <a:srgbClr val="A39161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Politically suspect; “tax” </a:t>
            </a:r>
          </a:p>
          <a:p>
            <a:pPr lvl="2">
              <a:buClr>
                <a:srgbClr val="A39161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The numbers would need to be high</a:t>
            </a:r>
          </a:p>
          <a:p>
            <a:pPr lvl="2">
              <a:buClr>
                <a:srgbClr val="A39161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Supportive </a:t>
            </a:r>
            <a:r>
              <a:rPr lang="en-US" sz="1600" dirty="0">
                <a:solidFill>
                  <a:srgbClr val="000000"/>
                </a:solidFill>
              </a:rPr>
              <a:t>policymakers, legislators, governors </a:t>
            </a:r>
            <a:r>
              <a:rPr lang="en-US" sz="1600" dirty="0" smtClean="0">
                <a:solidFill>
                  <a:srgbClr val="000000"/>
                </a:solidFill>
              </a:rPr>
              <a:t>remain few and far between</a:t>
            </a:r>
          </a:p>
          <a:p>
            <a:pPr lvl="2">
              <a:buClr>
                <a:srgbClr val="A39161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Opposed by key groups and industries, including those that benefit from entrenched policies</a:t>
            </a:r>
            <a:endParaRPr lang="en-US" sz="1600" dirty="0">
              <a:solidFill>
                <a:srgbClr val="000000"/>
              </a:solidFill>
            </a:endParaRPr>
          </a:p>
          <a:p>
            <a:pPr lvl="2">
              <a:buClr>
                <a:srgbClr val="A39161"/>
              </a:buClr>
            </a:pPr>
            <a:endParaRPr lang="en-US" sz="1600" dirty="0" smtClean="0">
              <a:solidFill>
                <a:srgbClr val="000000"/>
              </a:solidFill>
            </a:endParaRPr>
          </a:p>
          <a:p>
            <a:pPr lvl="0">
              <a:buClr>
                <a:srgbClr val="A39161"/>
              </a:buClr>
            </a:pPr>
            <a:r>
              <a:rPr lang="en-US" sz="2000" dirty="0" smtClean="0">
                <a:solidFill>
                  <a:srgbClr val="000000"/>
                </a:solidFill>
              </a:rPr>
              <a:t>The only things </a:t>
            </a:r>
            <a:r>
              <a:rPr lang="en-US" sz="2000" i="1" dirty="0" smtClean="0">
                <a:solidFill>
                  <a:srgbClr val="000000"/>
                </a:solidFill>
              </a:rPr>
              <a:t>more obvious</a:t>
            </a:r>
            <a:r>
              <a:rPr lang="en-US" sz="2000" dirty="0" smtClean="0">
                <a:solidFill>
                  <a:srgbClr val="000000"/>
                </a:solidFill>
              </a:rPr>
              <a:t>:</a:t>
            </a:r>
          </a:p>
          <a:p>
            <a:pPr lvl="2">
              <a:buClr>
                <a:srgbClr val="A39161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This is </a:t>
            </a:r>
            <a:r>
              <a:rPr lang="en-US" sz="1600" u="sng" dirty="0" smtClean="0">
                <a:solidFill>
                  <a:srgbClr val="000000"/>
                </a:solidFill>
              </a:rPr>
              <a:t>crazy</a:t>
            </a:r>
          </a:p>
          <a:p>
            <a:pPr lvl="2">
              <a:buClr>
                <a:srgbClr val="A39161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Because of this, consumers and businesses will pay </a:t>
            </a:r>
            <a:r>
              <a:rPr lang="en-US" sz="1600" i="1" dirty="0" smtClean="0">
                <a:solidFill>
                  <a:srgbClr val="000000"/>
                </a:solidFill>
              </a:rPr>
              <a:t>substantially</a:t>
            </a:r>
            <a:r>
              <a:rPr lang="en-US" sz="1600" dirty="0" smtClean="0">
                <a:solidFill>
                  <a:srgbClr val="000000"/>
                </a:solidFill>
              </a:rPr>
              <a:t> more to meet emission reduction requirements</a:t>
            </a:r>
          </a:p>
          <a:p>
            <a:pPr lvl="2">
              <a:buClr>
                <a:srgbClr val="A39161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Because of this, states will continue to administer a wide-ranging palette of complicated policy programs, with associated costs and inefficiencies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566" y="926270"/>
            <a:ext cx="9719011" cy="453277"/>
          </a:xfrm>
        </p:spPr>
        <p:txBody>
          <a:bodyPr/>
          <a:lstStyle/>
          <a:p>
            <a:r>
              <a:rPr lang="en-US" sz="2800" dirty="0" smtClean="0"/>
              <a:t>Carbon Pricing: Let’s Get This Part Over With…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9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98608" y="1341917"/>
            <a:ext cx="8698285" cy="4878130"/>
          </a:xfrm>
        </p:spPr>
        <p:txBody>
          <a:bodyPr/>
          <a:lstStyle/>
          <a:p>
            <a:r>
              <a:rPr lang="en-US" dirty="0"/>
              <a:t>Fossil fuels = energy = economy = jobs = human health </a:t>
            </a:r>
            <a:r>
              <a:rPr lang="en-US" dirty="0" smtClean="0"/>
              <a:t>and welfare</a:t>
            </a:r>
            <a:endParaRPr lang="en-US" dirty="0"/>
          </a:p>
          <a:p>
            <a:r>
              <a:rPr lang="en-US" dirty="0" smtClean="0"/>
              <a:t>One </a:t>
            </a:r>
            <a:r>
              <a:rPr lang="en-US" dirty="0"/>
              <a:t>link to break, yet </a:t>
            </a:r>
            <a:r>
              <a:rPr lang="en-US" dirty="0" smtClean="0"/>
              <a:t>fossil fuels </a:t>
            </a:r>
            <a:r>
              <a:rPr lang="en-US" dirty="0"/>
              <a:t>are deeply embedded </a:t>
            </a:r>
          </a:p>
          <a:p>
            <a:pPr marL="457200" lvl="2" indent="-114300"/>
            <a:r>
              <a:rPr lang="en-US" sz="1600" dirty="0"/>
              <a:t>Massive transformation, </a:t>
            </a:r>
            <a:r>
              <a:rPr lang="en-US" sz="1600" dirty="0" smtClean="0"/>
              <a:t>costs over short </a:t>
            </a:r>
            <a:r>
              <a:rPr lang="en-US" sz="1600" dirty="0"/>
              <a:t>period of </a:t>
            </a:r>
            <a:r>
              <a:rPr lang="en-US" sz="1600" dirty="0" smtClean="0"/>
              <a:t>time; stranded costs; </a:t>
            </a:r>
            <a:br>
              <a:rPr lang="en-US" sz="1600" dirty="0" smtClean="0"/>
            </a:br>
            <a:r>
              <a:rPr lang="en-US" sz="1600" dirty="0" smtClean="0"/>
              <a:t>potentially regressive outcomes</a:t>
            </a:r>
            <a:endParaRPr lang="en-US" sz="1600" dirty="0"/>
          </a:p>
          <a:p>
            <a:pPr marL="457200" lvl="2" indent="-114300"/>
            <a:r>
              <a:rPr lang="en-US" sz="1600" dirty="0"/>
              <a:t>Regulatory inefficiencies will be </a:t>
            </a:r>
            <a:r>
              <a:rPr lang="en-US" sz="1600" dirty="0" smtClean="0"/>
              <a:t>amplified in scope and scale</a:t>
            </a:r>
            <a:endParaRPr lang="en-US" sz="1600" dirty="0"/>
          </a:p>
          <a:p>
            <a:pPr lvl="0">
              <a:buClr>
                <a:srgbClr val="A39161"/>
              </a:buClr>
            </a:pPr>
            <a:r>
              <a:rPr lang="en-US" dirty="0" smtClean="0">
                <a:solidFill>
                  <a:srgbClr val="000000"/>
                </a:solidFill>
              </a:rPr>
              <a:t>Much is at stake</a:t>
            </a:r>
            <a:endParaRPr lang="en-US" dirty="0"/>
          </a:p>
          <a:p>
            <a:pPr marL="460375" lvl="2" indent="-114300"/>
            <a:r>
              <a:rPr lang="en-US" sz="1600" b="1" dirty="0" smtClean="0"/>
              <a:t>Feasibility</a:t>
            </a:r>
            <a:r>
              <a:rPr lang="en-US" sz="1600" dirty="0" smtClean="0"/>
              <a:t> of achieving targets, with reasonable progress along the way</a:t>
            </a:r>
          </a:p>
          <a:p>
            <a:pPr marL="460375" lvl="2" indent="-114300"/>
            <a:r>
              <a:rPr lang="en-US" sz="1600" b="1" dirty="0" smtClean="0"/>
              <a:t>Costs</a:t>
            </a:r>
            <a:r>
              <a:rPr lang="en-US" sz="1600" dirty="0" smtClean="0"/>
              <a:t> of compliance across all sector - transportation costs, heating costs, electricity costs</a:t>
            </a:r>
          </a:p>
          <a:p>
            <a:pPr marL="460375" lvl="2" indent="-114300"/>
            <a:r>
              <a:rPr lang="en-US" sz="1600" b="1" dirty="0" smtClean="0"/>
              <a:t>Distribution</a:t>
            </a:r>
            <a:r>
              <a:rPr lang="en-US" sz="1600" dirty="0" smtClean="0"/>
              <a:t> of energy costs and health impacts across communities, economic strata</a:t>
            </a:r>
          </a:p>
          <a:p>
            <a:pPr marL="460375" lvl="2" indent="-114300"/>
            <a:r>
              <a:rPr lang="en-US" sz="1600" b="1" dirty="0" smtClean="0"/>
              <a:t>Reliability</a:t>
            </a:r>
            <a:r>
              <a:rPr lang="en-US" sz="1600" dirty="0" smtClean="0"/>
              <a:t> of natural gas/heating supply and power supply</a:t>
            </a:r>
          </a:p>
          <a:p>
            <a:pPr marL="460375" lvl="2" indent="-114300"/>
            <a:r>
              <a:rPr lang="en-US" sz="1600" b="1" dirty="0" smtClean="0"/>
              <a:t>Financial stability </a:t>
            </a:r>
            <a:r>
              <a:rPr lang="en-US" sz="1600" dirty="0" smtClean="0"/>
              <a:t>and shareholder value of regulated utilities</a:t>
            </a:r>
          </a:p>
          <a:p>
            <a:pPr marL="460375" lvl="2" indent="-114300"/>
            <a:r>
              <a:rPr lang="en-US" sz="1600" b="1" dirty="0" smtClean="0"/>
              <a:t>Utilization</a:t>
            </a:r>
            <a:r>
              <a:rPr lang="en-US" sz="1600" dirty="0" smtClean="0"/>
              <a:t> of existing, undepreciated infrastructure; stranded costs</a:t>
            </a:r>
          </a:p>
          <a:p>
            <a:pPr marL="460375" lvl="2" indent="-114300"/>
            <a:r>
              <a:rPr lang="en-US" sz="1600" b="1" dirty="0" smtClean="0"/>
              <a:t>Wholesale market </a:t>
            </a:r>
            <a:r>
              <a:rPr lang="en-US" sz="1600" dirty="0" smtClean="0"/>
              <a:t>viability for capacity addition/attrition</a:t>
            </a:r>
          </a:p>
          <a:p>
            <a:pPr marL="460375" lvl="2" indent="-114300"/>
            <a:r>
              <a:rPr lang="en-US" sz="1600" b="1" dirty="0" smtClean="0"/>
              <a:t>Risk</a:t>
            </a:r>
            <a:r>
              <a:rPr lang="en-US" sz="1600" dirty="0" smtClean="0"/>
              <a:t> absorbed by utility ratepayers through LT contracts, other infrastructure investments</a:t>
            </a:r>
          </a:p>
          <a:p>
            <a:pPr marL="346075" lvl="2" indent="0">
              <a:buNone/>
            </a:pPr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8394" y="777409"/>
            <a:ext cx="7915275" cy="453277"/>
          </a:xfrm>
        </p:spPr>
        <p:txBody>
          <a:bodyPr/>
          <a:lstStyle/>
          <a:p>
            <a:r>
              <a:rPr lang="en-US" dirty="0" smtClean="0"/>
              <a:t>Not Your Grandmother’s Public Policy Challenge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161" y="157697"/>
            <a:ext cx="2805290" cy="19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76302" y="1547927"/>
            <a:ext cx="4386814" cy="4114799"/>
          </a:xfrm>
        </p:spPr>
        <p:txBody>
          <a:bodyPr/>
          <a:lstStyle/>
          <a:p>
            <a:r>
              <a:rPr lang="en-US" sz="2000" i="1" dirty="0" smtClean="0"/>
              <a:t>Tax or fee </a:t>
            </a:r>
            <a:r>
              <a:rPr lang="en-US" sz="2000" dirty="0" smtClean="0"/>
              <a:t>on GHG “emissions,” based on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equivalence (CO</a:t>
            </a:r>
            <a:r>
              <a:rPr lang="en-US" sz="2000" baseline="-25000" dirty="0" smtClean="0"/>
              <a:t>2-e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i="1" dirty="0"/>
              <a:t> </a:t>
            </a:r>
            <a:r>
              <a:rPr lang="en-US" sz="2000" i="1" dirty="0" smtClean="0"/>
              <a:t>   or..</a:t>
            </a:r>
          </a:p>
          <a:p>
            <a:r>
              <a:rPr lang="en-US" sz="2000" i="1" dirty="0" smtClean="0"/>
              <a:t>Cost of an allowance </a:t>
            </a:r>
            <a:r>
              <a:rPr lang="en-US" sz="2000" dirty="0" smtClean="0"/>
              <a:t>under an emission cap, with allowance trading</a:t>
            </a:r>
          </a:p>
          <a:p>
            <a:r>
              <a:rPr lang="en-US" sz="2000" dirty="0" smtClean="0"/>
              <a:t>Assess based on emissions and/or carbon content of fuel (assuming complete combustion)</a:t>
            </a:r>
          </a:p>
          <a:p>
            <a:r>
              <a:rPr lang="en-US" sz="2000" dirty="0" smtClean="0"/>
              <a:t>Periodically review program results, adjust price or cap, ala RGGI</a:t>
            </a:r>
          </a:p>
          <a:p>
            <a:pPr lvl="2"/>
            <a:r>
              <a:rPr lang="en-US" sz="1600" i="1" dirty="0" smtClean="0"/>
              <a:t>Concerns over uncertain Q or uncertain P are overstated, unwarranted, easily remedied</a:t>
            </a:r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6301" y="996696"/>
            <a:ext cx="10553700" cy="321741"/>
          </a:xfrm>
        </p:spPr>
        <p:txBody>
          <a:bodyPr/>
          <a:lstStyle/>
          <a:p>
            <a:r>
              <a:rPr lang="en-US" dirty="0" smtClean="0"/>
              <a:t>Carbon Pricing:  What is it?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896" y="370959"/>
            <a:ext cx="6022532" cy="2914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213" y="3402429"/>
            <a:ext cx="6282844" cy="300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19493" y="1590457"/>
            <a:ext cx="9836349" cy="4114799"/>
          </a:xfrm>
        </p:spPr>
        <p:txBody>
          <a:bodyPr/>
          <a:lstStyle/>
          <a:p>
            <a:r>
              <a:rPr lang="en-US" sz="2000" dirty="0" smtClean="0"/>
              <a:t>Price of $X/CO</a:t>
            </a:r>
            <a:r>
              <a:rPr lang="en-US" sz="2000" baseline="-25000" dirty="0" smtClean="0"/>
              <a:t>2-e</a:t>
            </a:r>
            <a:r>
              <a:rPr lang="en-US" sz="2000" dirty="0" smtClean="0"/>
              <a:t> (or requirement to turn over allowances per ton of emission potential)</a:t>
            </a:r>
            <a:endParaRPr lang="en-US" sz="2000" baseline="-25000" dirty="0" smtClean="0"/>
          </a:p>
          <a:p>
            <a:r>
              <a:rPr lang="en-US" sz="2000" dirty="0" smtClean="0"/>
              <a:t>Applied at point of entry (e.g. </a:t>
            </a:r>
            <a:r>
              <a:rPr lang="en-US" sz="2000" dirty="0" err="1" smtClean="0"/>
              <a:t>nat</a:t>
            </a:r>
            <a:r>
              <a:rPr lang="en-US" sz="2000" dirty="0" smtClean="0"/>
              <a:t> gas), distribution (e.g. gasoline), or emissions</a:t>
            </a:r>
          </a:p>
          <a:p>
            <a:pPr lvl="2"/>
            <a:r>
              <a:rPr lang="en-US" sz="1800" i="1" dirty="0" smtClean="0"/>
              <a:t>Not required to price in wholesale market; opportunity cost will be included in market offers</a:t>
            </a:r>
          </a:p>
          <a:p>
            <a:r>
              <a:rPr lang="en-US" sz="2000" dirty="0" smtClean="0"/>
              <a:t>Based on carbon content (or equivalent)</a:t>
            </a:r>
          </a:p>
          <a:p>
            <a:r>
              <a:rPr lang="en-US" sz="2000" dirty="0" smtClean="0"/>
              <a:t>Jurisdictions decide what to do with C price or allowance auction revenues (e.g., consumer rebates or incentives)</a:t>
            </a:r>
          </a:p>
          <a:p>
            <a:r>
              <a:rPr lang="en-US" sz="2000" dirty="0" smtClean="0"/>
              <a:t>Cost included in price of fuel and/or conversion products (e.g., electricity), flows through to carbon-intensive goods and services</a:t>
            </a:r>
          </a:p>
          <a:p>
            <a:r>
              <a:rPr lang="en-US" sz="2000" dirty="0" smtClean="0"/>
              <a:t>Increases value and profits of GHG-reducing technologies, practices (EVs, heat pumps, renewable generation, EE); increases cost/decreases value of carbon-intensive technologies and goods/services based on them</a:t>
            </a:r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6301" y="996696"/>
            <a:ext cx="10553700" cy="321741"/>
          </a:xfrm>
        </p:spPr>
        <p:txBody>
          <a:bodyPr/>
          <a:lstStyle/>
          <a:p>
            <a:r>
              <a:rPr lang="en-US" dirty="0" smtClean="0"/>
              <a:t>Carbon Pricing:  Simple Mechanics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30126" y="1318437"/>
            <a:ext cx="10665688" cy="4000845"/>
          </a:xfrm>
        </p:spPr>
        <p:txBody>
          <a:bodyPr/>
          <a:lstStyle/>
          <a:p>
            <a:r>
              <a:rPr lang="en-US" sz="2000" dirty="0" smtClean="0"/>
              <a:t>Verify quantities and payments made (if price), or </a:t>
            </a:r>
            <a:r>
              <a:rPr lang="en-US" sz="2000" dirty="0"/>
              <a:t>typical allowance auction and trading platforms (if cap)</a:t>
            </a:r>
            <a:r>
              <a:rPr lang="en-US" sz="2000" dirty="0" smtClean="0"/>
              <a:t>; standard compliance enforcement provisions </a:t>
            </a:r>
          </a:p>
          <a:p>
            <a:r>
              <a:rPr lang="en-US" sz="2000" dirty="0" smtClean="0"/>
              <a:t>Periodic review and adjustment of price or cap</a:t>
            </a:r>
          </a:p>
          <a:p>
            <a:r>
              <a:rPr lang="en-US" sz="2000" dirty="0" smtClean="0"/>
              <a:t>Political decisions on revenue use</a:t>
            </a:r>
          </a:p>
          <a:p>
            <a:pPr marL="0" indent="0">
              <a:buNone/>
            </a:pPr>
            <a:endParaRPr lang="en-US" sz="2000" baseline="-25000" dirty="0" smtClean="0"/>
          </a:p>
          <a:p>
            <a:r>
              <a:rPr lang="en-US" sz="2000" dirty="0" smtClean="0"/>
              <a:t>Conversely, </a:t>
            </a:r>
            <a:r>
              <a:rPr lang="en-US" sz="2000" b="1" dirty="0" smtClean="0"/>
              <a:t>none</a:t>
            </a:r>
            <a:r>
              <a:rPr lang="en-US" sz="2000" dirty="0" smtClean="0"/>
              <a:t> of the following would be needed (partial list):</a:t>
            </a:r>
          </a:p>
          <a:p>
            <a:pPr lvl="2"/>
            <a:r>
              <a:rPr lang="en-US" sz="1800" i="1" dirty="0" smtClean="0"/>
              <a:t>Tax incentives for renewables, EVs, and their equity implications</a:t>
            </a:r>
          </a:p>
          <a:p>
            <a:pPr lvl="2"/>
            <a:r>
              <a:rPr lang="en-US" sz="1800" i="1" dirty="0" smtClean="0"/>
              <a:t>Fuel or infrastructure bans</a:t>
            </a:r>
          </a:p>
          <a:p>
            <a:pPr lvl="2"/>
            <a:r>
              <a:rPr lang="en-US" sz="1800" i="1" dirty="0" smtClean="0"/>
              <a:t>Net metering tariffs, with their regressive tendencies</a:t>
            </a:r>
          </a:p>
          <a:p>
            <a:pPr lvl="2"/>
            <a:r>
              <a:rPr lang="en-US" sz="1800" i="1" dirty="0" smtClean="0"/>
              <a:t>“Green” or “renewable” retail electricity products, or their questionable validity</a:t>
            </a:r>
          </a:p>
          <a:p>
            <a:pPr lvl="2"/>
            <a:r>
              <a:rPr lang="en-US" sz="1800" i="1" dirty="0" smtClean="0"/>
              <a:t>RPS/CES, with periodic changes and compliance administration</a:t>
            </a:r>
          </a:p>
          <a:p>
            <a:pPr lvl="2"/>
            <a:r>
              <a:rPr lang="en-US" sz="1800" i="1" dirty="0" smtClean="0"/>
              <a:t>Long-term contract procurements, proceedings, litigation, or their imposition of investment risk on captive ratepayers</a:t>
            </a:r>
          </a:p>
          <a:p>
            <a:pPr lvl="2"/>
            <a:r>
              <a:rPr lang="en-US" sz="1800" i="1" dirty="0" smtClean="0"/>
              <a:t>Arguments over transmission cost allocation for “policy” projects</a:t>
            </a:r>
          </a:p>
          <a:p>
            <a:pPr lvl="2"/>
            <a:r>
              <a:rPr lang="en-US" sz="1800" i="1" dirty="0" smtClean="0"/>
              <a:t>Contorted band aids on wholesale capacity markets which are incompatible with state policy</a:t>
            </a:r>
          </a:p>
          <a:p>
            <a:pPr lvl="2"/>
            <a:r>
              <a:rPr lang="en-US" sz="1800" i="1" dirty="0" smtClean="0"/>
              <a:t>EE investment requirements, council deliberations, EE plans, M&amp;V, commission review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7824" y="882742"/>
            <a:ext cx="10553700" cy="321741"/>
          </a:xfrm>
        </p:spPr>
        <p:txBody>
          <a:bodyPr/>
          <a:lstStyle/>
          <a:p>
            <a:r>
              <a:rPr lang="en-US" dirty="0" smtClean="0"/>
              <a:t>Carbon Pricing:  Simple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212" y="2932419"/>
            <a:ext cx="5243378" cy="3823981"/>
          </a:xfrm>
          <a:prstGeom prst="rect">
            <a:avLst/>
          </a:prstGeom>
          <a:effectLst/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876301" y="996696"/>
            <a:ext cx="4790852" cy="459964"/>
          </a:xfrm>
        </p:spPr>
        <p:txBody>
          <a:bodyPr/>
          <a:lstStyle/>
          <a:p>
            <a:r>
              <a:rPr lang="en-US" dirty="0" smtClean="0"/>
              <a:t>Analysis Group Study</a:t>
            </a:r>
            <a:endParaRPr lang="en-US" dirty="0"/>
          </a:p>
        </p:txBody>
      </p:sp>
      <p:sp>
        <p:nvSpPr>
          <p:cNvPr id="1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1870" y="1813280"/>
            <a:ext cx="5184260" cy="4114799"/>
          </a:xfrm>
        </p:spPr>
        <p:txBody>
          <a:bodyPr/>
          <a:lstStyle/>
          <a:p>
            <a:r>
              <a:rPr lang="en-US" sz="2000" dirty="0" smtClean="0"/>
              <a:t>New England state, economy-wide mandates/targets</a:t>
            </a:r>
          </a:p>
          <a:p>
            <a:pPr lvl="2"/>
            <a:r>
              <a:rPr lang="en-US" sz="1600" dirty="0" smtClean="0"/>
              <a:t>In effect, a declining cap on GHG emissions across all economic sectors</a:t>
            </a:r>
          </a:p>
          <a:p>
            <a:r>
              <a:rPr lang="en-US" sz="2000" dirty="0" smtClean="0"/>
              <a:t>Presume electrification of building, transportation</a:t>
            </a:r>
          </a:p>
          <a:p>
            <a:r>
              <a:rPr lang="en-US" sz="2000" dirty="0" smtClean="0"/>
              <a:t>What price on carbon needed to make reasonable progress over next 15 years without public policy resources, MOPR issues?</a:t>
            </a:r>
            <a:endParaRPr lang="en-US" sz="24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835" y="119140"/>
            <a:ext cx="6071755" cy="28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1719" y="1690579"/>
            <a:ext cx="4960495" cy="4703134"/>
          </a:xfrm>
        </p:spPr>
        <p:txBody>
          <a:bodyPr/>
          <a:lstStyle/>
          <a:p>
            <a:pPr>
              <a:buClr>
                <a:srgbClr val="A39161"/>
              </a:buClr>
            </a:pPr>
            <a:r>
              <a:rPr lang="en-US" dirty="0" smtClean="0"/>
              <a:t>Flat </a:t>
            </a:r>
            <a:r>
              <a:rPr lang="en-US" dirty="0"/>
              <a:t>emissions with declining carbon intensity (</a:t>
            </a:r>
            <a:r>
              <a:rPr lang="en-US" dirty="0" err="1"/>
              <a:t>lb</a:t>
            </a:r>
            <a:r>
              <a:rPr lang="en-US" dirty="0"/>
              <a:t>/MWh), while absorbing substantial load growth that generates GHG reductions in transportation, building </a:t>
            </a:r>
            <a:r>
              <a:rPr lang="en-US" dirty="0" smtClean="0"/>
              <a:t>sectors</a:t>
            </a:r>
          </a:p>
          <a:p>
            <a:pPr>
              <a:buClr>
                <a:srgbClr val="A39161"/>
              </a:buClr>
            </a:pPr>
            <a:r>
              <a:rPr lang="en-US" dirty="0" smtClean="0"/>
              <a:t>Yet carbon pricing is good for the electric sector</a:t>
            </a:r>
          </a:p>
          <a:p>
            <a:pPr marL="460375" lvl="2" indent="-114300"/>
            <a:r>
              <a:rPr lang="en-US" sz="1749" dirty="0"/>
              <a:t>Integrates seamlessly with competitive wholesale markets, allows for harmony between policy and markets</a:t>
            </a:r>
          </a:p>
          <a:p>
            <a:pPr marL="460375" lvl="2" indent="-114300"/>
            <a:r>
              <a:rPr lang="en-US" sz="1749" dirty="0"/>
              <a:t>Facilitates decarbonization </a:t>
            </a:r>
            <a:r>
              <a:rPr lang="en-US" sz="1749" dirty="0" smtClean="0"/>
              <a:t>of the grid at the lowest </a:t>
            </a:r>
            <a:r>
              <a:rPr lang="en-US" sz="1749" dirty="0"/>
              <a:t>possible cost</a:t>
            </a:r>
          </a:p>
          <a:p>
            <a:pPr marL="460375" lvl="2" indent="-114300"/>
            <a:r>
              <a:rPr lang="en-US" sz="1749" dirty="0"/>
              <a:t>Reduces investment risk placed on ratepayers </a:t>
            </a:r>
          </a:p>
          <a:p>
            <a:pPr marL="460375" lvl="2" indent="-114300"/>
            <a:r>
              <a:rPr lang="en-US" sz="1749" dirty="0"/>
              <a:t>$25/ton increasing to $50 - $70/ton </a:t>
            </a:r>
            <a:r>
              <a:rPr lang="en-US" sz="1749" dirty="0" smtClean="0"/>
              <a:t>sufficient to </a:t>
            </a:r>
            <a:r>
              <a:rPr lang="en-US" sz="1749" dirty="0"/>
              <a:t>eliminate OOM, MOPR </a:t>
            </a:r>
            <a:r>
              <a:rPr lang="en-US" sz="1749" dirty="0" smtClean="0"/>
              <a:t>issues</a:t>
            </a:r>
            <a:endParaRPr lang="en-US" sz="1749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8394" y="679099"/>
            <a:ext cx="7915275" cy="905152"/>
          </a:xfrm>
        </p:spPr>
        <p:txBody>
          <a:bodyPr/>
          <a:lstStyle/>
          <a:p>
            <a:r>
              <a:rPr lang="en-US" dirty="0" smtClean="0"/>
              <a:t>Electric Sector: </a:t>
            </a:r>
            <a:br>
              <a:rPr lang="en-US" dirty="0" smtClean="0"/>
            </a:br>
            <a:r>
              <a:rPr lang="en-US" dirty="0" smtClean="0"/>
              <a:t>the Carbon Sponge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013" y="151337"/>
            <a:ext cx="5925298" cy="303842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091731" y="679099"/>
            <a:ext cx="2343150" cy="3494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tx2"/>
              </a:buClr>
              <a:buSzPct val="120000"/>
            </a:pPr>
            <a:r>
              <a:rPr lang="en-US" sz="1200" b="1" dirty="0" smtClean="0">
                <a:solidFill>
                  <a:schemeClr val="bg2"/>
                </a:solidFill>
              </a:rPr>
              <a:t>10 GW </a:t>
            </a:r>
            <a:r>
              <a:rPr lang="en-US" sz="1200" dirty="0" smtClean="0">
                <a:solidFill>
                  <a:schemeClr val="bg2"/>
                </a:solidFill>
              </a:rPr>
              <a:t>winter peak demand growth over 10 years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534" y="3239823"/>
            <a:ext cx="5433237" cy="31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6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6"/>
</p:tagLst>
</file>

<file path=ppt/theme/theme1.xml><?xml version="1.0" encoding="utf-8"?>
<a:theme xmlns:a="http://schemas.openxmlformats.org/drawingml/2006/main" name="1_AG Template 4x3">
  <a:themeElements>
    <a:clrScheme name="Custom 3">
      <a:dk1>
        <a:srgbClr val="000000"/>
      </a:dk1>
      <a:lt1>
        <a:srgbClr val="FFFFFF"/>
      </a:lt1>
      <a:dk2>
        <a:srgbClr val="8CA0AF"/>
      </a:dk2>
      <a:lt2>
        <a:srgbClr val="324B5A"/>
      </a:lt2>
      <a:accent1>
        <a:srgbClr val="00ACB4"/>
      </a:accent1>
      <a:accent2>
        <a:srgbClr val="A39161"/>
      </a:accent2>
      <a:accent3>
        <a:srgbClr val="306A74"/>
      </a:accent3>
      <a:accent4>
        <a:srgbClr val="FDB714"/>
      </a:accent4>
      <a:accent5>
        <a:srgbClr val="DB5648"/>
      </a:accent5>
      <a:accent6>
        <a:srgbClr val="A1CA64"/>
      </a:accent6>
      <a:hlink>
        <a:srgbClr val="000000"/>
      </a:hlink>
      <a:folHlink>
        <a:srgbClr val="7F7F7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x3_AnalysisGroup_Template.potx [Read-Only]" id="{CD84FA0A-80BE-46F6-8306-5D4F15E2C4F5}" vid="{46ABE222-7A40-4E3F-822B-8E004D9E852F}"/>
    </a:ext>
  </a:extLst>
</a:theme>
</file>

<file path=ppt/theme/theme2.xml><?xml version="1.0" encoding="utf-8"?>
<a:theme xmlns:a="http://schemas.openxmlformats.org/drawingml/2006/main" name="2_AG Co-brand Template 4x3">
  <a:themeElements>
    <a:clrScheme name="AG template">
      <a:dk1>
        <a:srgbClr val="000000"/>
      </a:dk1>
      <a:lt1>
        <a:srgbClr val="FFFFFF"/>
      </a:lt1>
      <a:dk2>
        <a:srgbClr val="8CA0AF"/>
      </a:dk2>
      <a:lt2>
        <a:srgbClr val="324B5A"/>
      </a:lt2>
      <a:accent1>
        <a:srgbClr val="00ACB4"/>
      </a:accent1>
      <a:accent2>
        <a:srgbClr val="A39161"/>
      </a:accent2>
      <a:accent3>
        <a:srgbClr val="306A74"/>
      </a:accent3>
      <a:accent4>
        <a:srgbClr val="FDB714"/>
      </a:accent4>
      <a:accent5>
        <a:srgbClr val="DB5648"/>
      </a:accent5>
      <a:accent6>
        <a:srgbClr val="A1CA64"/>
      </a:accent6>
      <a:hlink>
        <a:srgbClr val="206978"/>
      </a:hlink>
      <a:folHlink>
        <a:srgbClr val="D0D4D7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x3_AnalysisGroup_Template.potx [Read-Only]" id="{CD84FA0A-80BE-46F6-8306-5D4F15E2C4F5}" vid="{7CAB95F1-6DF1-4AEA-8AED-B2D92F2E11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fo Document" ma:contentTypeID="0x010100AE7AEF6CF7916A4A9B0B300A3FBBC1F900053E96E8B0292C43B03F261851CDED95" ma:contentTypeVersion="20" ma:contentTypeDescription="" ma:contentTypeScope="" ma:versionID="e74170d0c6c1aba56457c10969e14d19">
  <xsd:schema xmlns:xsd="http://www.w3.org/2001/XMLSchema" xmlns:xs="http://www.w3.org/2001/XMLSchema" xmlns:p="http://schemas.microsoft.com/office/2006/metadata/properties" xmlns:ns1="http://schemas.microsoft.com/sharepoint/v3" xmlns:ns2="22dcee4b-f47a-48c7-a6d3-9cce0d3e9dfd" xmlns:ns3="41a2985c-45af-4572-b126-63ef071e1fcd" targetNamespace="http://schemas.microsoft.com/office/2006/metadata/properties" ma:root="true" ma:fieldsID="a6ca7c4e6f6806b38c2917c8a5b27c78" ns1:_="" ns2:_="" ns3:_="">
    <xsd:import namespace="http://schemas.microsoft.com/sharepoint/v3"/>
    <xsd:import namespace="22dcee4b-f47a-48c7-a6d3-9cce0d3e9dfd"/>
    <xsd:import namespace="41a2985c-45af-4572-b126-63ef071e1fcd"/>
    <xsd:element name="properties">
      <xsd:complexType>
        <xsd:sequence>
          <xsd:element name="documentManagement">
            <xsd:complexType>
              <xsd:all>
                <xsd:element ref="ns2:kafcbe3b3eb744ad86264821d6f1f05d" minOccurs="0"/>
                <xsd:element ref="ns2:TaxCatchAll" minOccurs="0"/>
                <xsd:element ref="ns2:TaxCatchAllLabel" minOccurs="0"/>
                <xsd:element ref="ns2:m4377f98807a4e19b803919cf03b1b02" minOccurs="0"/>
                <xsd:element ref="ns2:h14ac81a8fa34c629116192746f67ba1" minOccurs="0"/>
                <xsd:element ref="ns2:DocType" minOccurs="0"/>
                <xsd:element ref="ns2:DatePosted" minOccurs="0"/>
                <xsd:element ref="ns2:InfoDescription" minOccurs="0"/>
                <xsd:element ref="ns2:Reviewed" minOccurs="0"/>
                <xsd:element ref="ns2:Archived" minOccurs="0"/>
                <xsd:element ref="ns3:WhoToCall" minOccurs="0"/>
                <xsd:element ref="ns3:WhoToCall_x003a_InfoPageDisplayText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TaxKeywordTaxHTField" minOccurs="0"/>
                <xsd:element ref="ns2:OldInSiteID" minOccurs="0"/>
                <xsd:element ref="ns2:mba79381d4294b3a8b108539aa0d47b6" minOccurs="0"/>
                <xsd:element ref="ns2:NewContentFl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2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25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6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27" nillable="true" ma:displayName="Number of Likes" ma:internalName="LikesCount">
      <xsd:simpleType>
        <xsd:restriction base="dms:Unknown"/>
      </xsd:simpleType>
    </xsd:element>
    <xsd:element name="LikedBy" ma:index="28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cee4b-f47a-48c7-a6d3-9cce0d3e9dfd" elementFormDefault="qualified">
    <xsd:import namespace="http://schemas.microsoft.com/office/2006/documentManagement/types"/>
    <xsd:import namespace="http://schemas.microsoft.com/office/infopath/2007/PartnerControls"/>
    <xsd:element name="kafcbe3b3eb744ad86264821d6f1f05d" ma:index="8" nillable="true" ma:taxonomy="true" ma:internalName="kafcbe3b3eb744ad86264821d6f1f05d" ma:taxonomyFieldName="AGDepartment" ma:displayName="Department" ma:default="" ma:fieldId="{4afcbe3b-3eb7-44ad-8626-4821d6f1f05d}" ma:taxonomyMulti="true" ma:sspId="764cb458-6ce6-4aa6-8322-f1267dcad7f8" ma:termSetId="9b76ddb5-75b1-4a1f-9395-c63977ab2a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7774e46-3364-4e99-969a-b45f1e26476f}" ma:internalName="TaxCatchAll" ma:showField="CatchAllData" ma:web="22dcee4b-f47a-48c7-a6d3-9cce0d3e9d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7774e46-3364-4e99-969a-b45f1e26476f}" ma:internalName="TaxCatchAllLabel" ma:readOnly="true" ma:showField="CatchAllDataLabel" ma:web="22dcee4b-f47a-48c7-a6d3-9cce0d3e9d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4377f98807a4e19b803919cf03b1b02" ma:index="12" nillable="true" ma:taxonomy="true" ma:internalName="m4377f98807a4e19b803919cf03b1b02" ma:taxonomyFieldName="AGOffice" ma:displayName="Office" ma:default="" ma:fieldId="{64377f98-807a-4e19-b803-919cf03b1b02}" ma:taxonomyMulti="true" ma:sspId="764cb458-6ce6-4aa6-8322-f1267dcad7f8" ma:termSetId="f121b18c-d3e2-4d02-9f38-ff09816c71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14ac81a8fa34c629116192746f67ba1" ma:index="14" nillable="true" ma:taxonomy="true" ma:internalName="h14ac81a8fa34c629116192746f67ba1" ma:taxonomyFieldName="AGCategory" ma:displayName="Category" ma:readOnly="false" ma:default="" ma:fieldId="{114ac81a-8fa3-4c62-9116-192746f67ba1}" ma:taxonomyMulti="true" ma:sspId="764cb458-6ce6-4aa6-8322-f1267dcad7f8" ma:termSetId="c72b9c5b-38d4-4ab3-a875-187769385b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Type" ma:index="16" nillable="true" ma:displayName="Document Type" ma:internalName="DocType">
      <xsd:simpleType>
        <xsd:restriction base="dms:Text">
          <xsd:maxLength value="255"/>
        </xsd:restriction>
      </xsd:simpleType>
    </xsd:element>
    <xsd:element name="DatePosted" ma:index="17" nillable="true" ma:displayName="Date Posted" ma:default="[today]" ma:format="DateOnly" ma:internalName="DatePosted">
      <xsd:simpleType>
        <xsd:restriction base="dms:DateTime"/>
      </xsd:simpleType>
    </xsd:element>
    <xsd:element name="InfoDescription" ma:index="18" nillable="true" ma:displayName="Description" ma:internalName="InfoDescription">
      <xsd:simpleType>
        <xsd:restriction base="dms:Note">
          <xsd:maxLength value="255"/>
        </xsd:restriction>
      </xsd:simpleType>
    </xsd:element>
    <xsd:element name="Reviewed" ma:index="19" nillable="true" ma:displayName="Reviewed" ma:default="0" ma:internalName="Reviewed">
      <xsd:simpleType>
        <xsd:restriction base="dms:Boolean"/>
      </xsd:simpleType>
    </xsd:element>
    <xsd:element name="Archived" ma:index="20" nillable="true" ma:displayName="Archived" ma:default="0" ma:internalName="Archived">
      <xsd:simpleType>
        <xsd:restriction base="dms:Boolean"/>
      </xsd:simpleType>
    </xsd:element>
    <xsd:element name="TaxKeywordTaxHTField" ma:index="30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OldInSiteID" ma:index="31" nillable="true" ma:displayName="OldInSiteID" ma:internalName="OldInSiteID">
      <xsd:simpleType>
        <xsd:restriction base="dms:Text">
          <xsd:maxLength value="255"/>
        </xsd:restriction>
      </xsd:simpleType>
    </xsd:element>
    <xsd:element name="mba79381d4294b3a8b108539aa0d47b6" ma:index="32" nillable="true" ma:taxonomy="true" ma:internalName="mba79381d4294b3a8b108539aa0d47b6" ma:taxonomyFieldName="AGSiteNav" ma:displayName="Site Navigation" ma:default="" ma:fieldId="{6ba79381-d429-4b3a-8b10-8539aa0d47b6}" ma:taxonomyMulti="true" ma:sspId="764cb458-6ce6-4aa6-8322-f1267dcad7f8" ma:termSetId="52ea6dfb-0d71-445c-9e03-f345e3fe21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ewContentFlag" ma:index="34" nillable="true" ma:displayName="NewContentFlag" ma:default="0" ma:internalName="NewContentFlag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2985c-45af-4572-b126-63ef071e1fcd" elementFormDefault="qualified">
    <xsd:import namespace="http://schemas.microsoft.com/office/2006/documentManagement/types"/>
    <xsd:import namespace="http://schemas.microsoft.com/office/infopath/2007/PartnerControls"/>
    <xsd:element name="WhoToCall" ma:index="21" nillable="true" ma:displayName="Who To Call" ma:list="{e58aa38d-58a1-4437-841d-2be424e7a3c6}" ma:internalName="WhoToCall" ma:showField="Title">
      <xsd:simpleType>
        <xsd:restriction base="dms:Lookup"/>
      </xsd:simpleType>
    </xsd:element>
    <xsd:element name="WhoToCall_x003a_InfoPageDisplayText" ma:index="22" nillable="true" ma:displayName="Who To Call:InfoPage Display Text" ma:list="{e58aa38d-58a1-4437-841d-2be424e7a3c6}" ma:internalName="WhoToCall_x003a_InfoPageDisplayText" ma:readOnly="true" ma:showField="InfoPageDisplayText" ma:web="0fa239ba-8644-4e7e-9a9f-24b1e5e5c194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Description xmlns="22dcee4b-f47a-48c7-a6d3-9cce0d3e9dfd" xsi:nil="true"/>
    <TaxKeywordTaxHTField xmlns="22dcee4b-f47a-48c7-a6d3-9cce0d3e9dfd">
      <Terms xmlns="http://schemas.microsoft.com/office/infopath/2007/PartnerControls"/>
    </TaxKeywordTaxHTField>
    <TaxCatchAll xmlns="22dcee4b-f47a-48c7-a6d3-9cce0d3e9dfd">
      <Value>4449</Value>
    </TaxCatchAll>
    <DocType xmlns="22dcee4b-f47a-48c7-a6d3-9cce0d3e9dfd">Template</DocType>
    <Reviewed xmlns="22dcee4b-f47a-48c7-a6d3-9cce0d3e9dfd">true</Reviewed>
    <DatePosted xmlns="22dcee4b-f47a-48c7-a6d3-9cce0d3e9dfd">2020-02-29T05:00:00+00:00</DatePosted>
    <LikesCount xmlns="http://schemas.microsoft.com/sharepoint/v3" xsi:nil="true"/>
    <m4377f98807a4e19b803919cf03b1b02 xmlns="22dcee4b-f47a-48c7-a6d3-9cce0d3e9dfd">
      <Terms xmlns="http://schemas.microsoft.com/office/infopath/2007/PartnerControls"/>
    </m4377f98807a4e19b803919cf03b1b02>
    <kafcbe3b3eb744ad86264821d6f1f05d xmlns="22dcee4b-f47a-48c7-a6d3-9cce0d3e9dfd">
      <Terms xmlns="http://schemas.microsoft.com/office/infopath/2007/PartnerControls"/>
    </kafcbe3b3eb744ad86264821d6f1f05d>
    <Ratings xmlns="http://schemas.microsoft.com/sharepoint/v3" xsi:nil="true"/>
    <Archived xmlns="22dcee4b-f47a-48c7-a6d3-9cce0d3e9dfd">false</Archived>
    <WhoToCall xmlns="41a2985c-45af-4572-b126-63ef071e1fcd">1220</WhoToCall>
    <LikedBy xmlns="http://schemas.microsoft.com/sharepoint/v3">
      <UserInfo>
        <DisplayName/>
        <AccountId xsi:nil="true"/>
        <AccountType/>
      </UserInfo>
    </LikedBy>
    <OldInSiteID xmlns="22dcee4b-f47a-48c7-a6d3-9cce0d3e9dfd" xsi:nil="true"/>
    <mba79381d4294b3a8b108539aa0d47b6 xmlns="22dcee4b-f47a-48c7-a6d3-9cce0d3e9d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 and Graphics</TermName>
          <TermId xmlns="http://schemas.microsoft.com/office/infopath/2007/PartnerControls">94bf83ff-052f-430d-9b39-665396435976</TermId>
        </TermInfo>
      </Terms>
    </mba79381d4294b3a8b108539aa0d47b6>
    <h14ac81a8fa34c629116192746f67ba1 xmlns="22dcee4b-f47a-48c7-a6d3-9cce0d3e9dfd">
      <Terms xmlns="http://schemas.microsoft.com/office/infopath/2007/PartnerControls"/>
    </h14ac81a8fa34c629116192746f67ba1>
    <NewContentFlag xmlns="22dcee4b-f47a-48c7-a6d3-9cce0d3e9dfd">false</NewContentFlag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DC6F9B6E-2EBE-4AC0-802B-DA48F8ADE0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0F08C7-FF12-46AE-BBB7-7F45F6200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2dcee4b-f47a-48c7-a6d3-9cce0d3e9dfd"/>
    <ds:schemaRef ds:uri="41a2985c-45af-4572-b126-63ef071e1f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D96BEE-6A02-4B70-B062-8D3ED2257A89}">
  <ds:schemaRefs>
    <ds:schemaRef ds:uri="http://purl.org/dc/dcmitype/"/>
    <ds:schemaRef ds:uri="22dcee4b-f47a-48c7-a6d3-9cce0d3e9dfd"/>
    <ds:schemaRef ds:uri="http://schemas.microsoft.com/office/2006/metadata/properties"/>
    <ds:schemaRef ds:uri="http://purl.org/dc/elements/1.1/"/>
    <ds:schemaRef ds:uri="http://schemas.microsoft.com/sharepoint/v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1a2985c-45af-4572-b126-63ef071e1fc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4x3_AnalysisGroup_Template</Template>
  <TotalTime>4229</TotalTime>
  <Words>1081</Words>
  <Application>Microsoft Office PowerPoint</Application>
  <PresentationFormat>Widescreen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1_AG Template 4x3</vt:lpstr>
      <vt:lpstr>2_AG Co-brand Template 4x3</vt:lpstr>
      <vt:lpstr>Carbon Pricing</vt:lpstr>
      <vt:lpstr>Context:  Economy-Wide Decarbonization</vt:lpstr>
      <vt:lpstr>Carbon Pricing: Let’s Get This Part Over With…</vt:lpstr>
      <vt:lpstr>Not Your Grandmother’s Public Policy Challenge</vt:lpstr>
      <vt:lpstr>Carbon Pricing:  What is it?</vt:lpstr>
      <vt:lpstr>Carbon Pricing:  Simple Mechanics</vt:lpstr>
      <vt:lpstr>Carbon Pricing:  Simple Administration</vt:lpstr>
      <vt:lpstr>Analysis Group Study</vt:lpstr>
      <vt:lpstr>Electric Sector:  the Carbon Sponge</vt:lpstr>
      <vt:lpstr>Flexible Resources Remain Important</vt:lpstr>
      <vt:lpstr>Energy Costs Reflect Inter-Sectoral Tradeoffs</vt:lpstr>
      <vt:lpstr>The Pathway Matters</vt:lpstr>
      <vt:lpstr>Paul J. Hibbard</vt:lpstr>
    </vt:vector>
  </TitlesOfParts>
  <Company>Analysis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Allen, Leslie</dc:creator>
  <cp:keywords/>
  <cp:lastModifiedBy>Hibbard, Paul</cp:lastModifiedBy>
  <cp:revision>100</cp:revision>
  <cp:lastPrinted>2018-08-10T19:11:18Z</cp:lastPrinted>
  <dcterms:created xsi:type="dcterms:W3CDTF">2020-11-13T15:39:42Z</dcterms:created>
  <dcterms:modified xsi:type="dcterms:W3CDTF">2020-12-10T17:26:05Z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0x010100AE7AEF6CF7916A4A9B0B300A3FBBC1F900053E96E8B0292C43B03F261851CDED95</vt:lpwstr>
  </property>
  <property fmtid="{D5CDD505-2E9C-101B-9397-08002B2CF9AE}" pid="3" name="TaxKeyword">
    <vt:lpwstr/>
  </property>
  <property fmtid="{D5CDD505-2E9C-101B-9397-08002B2CF9AE}" pid="4" name="AGDepartment">
    <vt:lpwstr/>
  </property>
  <property fmtid="{D5CDD505-2E9C-101B-9397-08002B2CF9AE}" pid="5" name="AGOffice">
    <vt:lpwstr/>
  </property>
  <property fmtid="{D5CDD505-2E9C-101B-9397-08002B2CF9AE}" pid="6" name="SiteNavigation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  <property fmtid="{D5CDD505-2E9C-101B-9397-08002B2CF9AE}" pid="11" name="AGSiteNav">
    <vt:lpwstr>4449;#Templates and Graphics|94bf83ff-052f-430d-9b39-665396435976</vt:lpwstr>
  </property>
  <property fmtid="{D5CDD505-2E9C-101B-9397-08002B2CF9AE}" pid="12" name="AGCategory">
    <vt:lpwstr/>
  </property>
</Properties>
</file>